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48" r:id="rId2"/>
  </p:sldMasterIdLst>
  <p:notesMasterIdLst>
    <p:notesMasterId r:id="rId11"/>
  </p:notesMasterIdLst>
  <p:sldIdLst>
    <p:sldId id="262" r:id="rId3"/>
    <p:sldId id="267" r:id="rId4"/>
    <p:sldId id="268" r:id="rId5"/>
    <p:sldId id="270" r:id="rId6"/>
    <p:sldId id="273" r:id="rId7"/>
    <p:sldId id="271" r:id="rId8"/>
    <p:sldId id="275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E1F98-00EA-4B8A-BE0E-23B2CB5DBDCC}" v="2" dt="2024-11-24T08:34:23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arde, Ingeborg (ESP)" userId="bfc21515-7d54-45e4-afb5-50e04d56cfb4" providerId="ADAL" clId="{79BE1F98-00EA-4B8A-BE0E-23B2CB5DBDCC}"/>
    <pc:docChg chg="undo custSel addSld delSld modSld">
      <pc:chgData name="Gaarde, Ingeborg (ESP)" userId="bfc21515-7d54-45e4-afb5-50e04d56cfb4" providerId="ADAL" clId="{79BE1F98-00EA-4B8A-BE0E-23B2CB5DBDCC}" dt="2024-11-24T08:36:37.929" v="314" actId="680"/>
      <pc:docMkLst>
        <pc:docMk/>
      </pc:docMkLst>
      <pc:sldChg chg="del">
        <pc:chgData name="Gaarde, Ingeborg (ESP)" userId="bfc21515-7d54-45e4-afb5-50e04d56cfb4" providerId="ADAL" clId="{79BE1F98-00EA-4B8A-BE0E-23B2CB5DBDCC}" dt="2024-11-24T08:36:27.002" v="312" actId="2696"/>
        <pc:sldMkLst>
          <pc:docMk/>
          <pc:sldMk cId="2962488394" sldId="256"/>
        </pc:sldMkLst>
      </pc:sldChg>
      <pc:sldChg chg="addSp delSp modSp mod">
        <pc:chgData name="Gaarde, Ingeborg (ESP)" userId="bfc21515-7d54-45e4-afb5-50e04d56cfb4" providerId="ADAL" clId="{79BE1F98-00EA-4B8A-BE0E-23B2CB5DBDCC}" dt="2024-11-24T08:36:08.249" v="311" actId="20577"/>
        <pc:sldMkLst>
          <pc:docMk/>
          <pc:sldMk cId="986907417" sldId="257"/>
        </pc:sldMkLst>
        <pc:spChg chg="del">
          <ac:chgData name="Gaarde, Ingeborg (ESP)" userId="bfc21515-7d54-45e4-afb5-50e04d56cfb4" providerId="ADAL" clId="{79BE1F98-00EA-4B8A-BE0E-23B2CB5DBDCC}" dt="2024-11-24T08:33:35.241" v="2" actId="478"/>
          <ac:spMkLst>
            <pc:docMk/>
            <pc:sldMk cId="986907417" sldId="257"/>
            <ac:spMk id="2" creationId="{98B560F2-F8DD-16F6-CAE0-A56BBD7A5DC4}"/>
          </ac:spMkLst>
        </pc:spChg>
        <pc:spChg chg="del">
          <ac:chgData name="Gaarde, Ingeborg (ESP)" userId="bfc21515-7d54-45e4-afb5-50e04d56cfb4" providerId="ADAL" clId="{79BE1F98-00EA-4B8A-BE0E-23B2CB5DBDCC}" dt="2024-11-24T08:33:32.513" v="1" actId="21"/>
          <ac:spMkLst>
            <pc:docMk/>
            <pc:sldMk cId="986907417" sldId="257"/>
            <ac:spMk id="3" creationId="{37A91C9F-EA57-0A08-E6FF-EA69036813FD}"/>
          </ac:spMkLst>
        </pc:spChg>
        <pc:spChg chg="del">
          <ac:chgData name="Gaarde, Ingeborg (ESP)" userId="bfc21515-7d54-45e4-afb5-50e04d56cfb4" providerId="ADAL" clId="{79BE1F98-00EA-4B8A-BE0E-23B2CB5DBDCC}" dt="2024-11-24T08:33:36.381" v="3" actId="478"/>
          <ac:spMkLst>
            <pc:docMk/>
            <pc:sldMk cId="986907417" sldId="257"/>
            <ac:spMk id="4" creationId="{EDD0D194-C960-E92A-C232-E542D28FF9DF}"/>
          </ac:spMkLst>
        </pc:spChg>
        <pc:spChg chg="del mod">
          <ac:chgData name="Gaarde, Ingeborg (ESP)" userId="bfc21515-7d54-45e4-afb5-50e04d56cfb4" providerId="ADAL" clId="{79BE1F98-00EA-4B8A-BE0E-23B2CB5DBDCC}" dt="2024-11-24T08:35:37.507" v="231"/>
          <ac:spMkLst>
            <pc:docMk/>
            <pc:sldMk cId="986907417" sldId="257"/>
            <ac:spMk id="6" creationId="{B3EF55A5-9C68-90B5-ADF0-22C2739F502C}"/>
          </ac:spMkLst>
        </pc:spChg>
        <pc:spChg chg="add mod">
          <ac:chgData name="Gaarde, Ingeborg (ESP)" userId="bfc21515-7d54-45e4-afb5-50e04d56cfb4" providerId="ADAL" clId="{79BE1F98-00EA-4B8A-BE0E-23B2CB5DBDCC}" dt="2024-11-24T08:36:08.249" v="311" actId="20577"/>
          <ac:spMkLst>
            <pc:docMk/>
            <pc:sldMk cId="986907417" sldId="257"/>
            <ac:spMk id="7" creationId="{7BF8059B-6272-B42B-374B-C0E426BF32BE}"/>
          </ac:spMkLst>
        </pc:spChg>
        <pc:picChg chg="mod">
          <ac:chgData name="Gaarde, Ingeborg (ESP)" userId="bfc21515-7d54-45e4-afb5-50e04d56cfb4" providerId="ADAL" clId="{79BE1F98-00EA-4B8A-BE0E-23B2CB5DBDCC}" dt="2024-11-24T08:34:27.486" v="17" actId="1076"/>
          <ac:picMkLst>
            <pc:docMk/>
            <pc:sldMk cId="986907417" sldId="257"/>
            <ac:picMk id="5" creationId="{715F8684-048E-DAA1-2342-379B80660249}"/>
          </ac:picMkLst>
        </pc:picChg>
      </pc:sldChg>
      <pc:sldChg chg="new del">
        <pc:chgData name="Gaarde, Ingeborg (ESP)" userId="bfc21515-7d54-45e4-afb5-50e04d56cfb4" providerId="ADAL" clId="{79BE1F98-00EA-4B8A-BE0E-23B2CB5DBDCC}" dt="2024-11-24T08:36:37.929" v="314" actId="680"/>
        <pc:sldMkLst>
          <pc:docMk/>
          <pc:sldMk cId="1432365286" sldId="261"/>
        </pc:sldMkLst>
      </pc:sldChg>
      <pc:sldChg chg="delSp modSp add del mod">
        <pc:chgData name="Gaarde, Ingeborg (ESP)" userId="bfc21515-7d54-45e4-afb5-50e04d56cfb4" providerId="ADAL" clId="{79BE1F98-00EA-4B8A-BE0E-23B2CB5DBDCC}" dt="2024-11-24T08:36:27.002" v="312" actId="2696"/>
        <pc:sldMkLst>
          <pc:docMk/>
          <pc:sldMk cId="3926951789" sldId="261"/>
        </pc:sldMkLst>
        <pc:spChg chg="mod">
          <ac:chgData name="Gaarde, Ingeborg (ESP)" userId="bfc21515-7d54-45e4-afb5-50e04d56cfb4" providerId="ADAL" clId="{79BE1F98-00EA-4B8A-BE0E-23B2CB5DBDCC}" dt="2024-11-24T08:33:54.240" v="9" actId="1076"/>
          <ac:spMkLst>
            <pc:docMk/>
            <pc:sldMk cId="3926951789" sldId="261"/>
            <ac:spMk id="2" creationId="{89EEF3AA-85F3-D072-DD3B-555FDA8B4934}"/>
          </ac:spMkLst>
        </pc:spChg>
        <pc:spChg chg="mod">
          <ac:chgData name="Gaarde, Ingeborg (ESP)" userId="bfc21515-7d54-45e4-afb5-50e04d56cfb4" providerId="ADAL" clId="{79BE1F98-00EA-4B8A-BE0E-23B2CB5DBDCC}" dt="2024-11-24T08:34:04.268" v="12" actId="1076"/>
          <ac:spMkLst>
            <pc:docMk/>
            <pc:sldMk cId="3926951789" sldId="261"/>
            <ac:spMk id="3" creationId="{67AB48BD-F7B5-ED84-423F-90743288C55A}"/>
          </ac:spMkLst>
        </pc:spChg>
        <pc:spChg chg="del">
          <ac:chgData name="Gaarde, Ingeborg (ESP)" userId="bfc21515-7d54-45e4-afb5-50e04d56cfb4" providerId="ADAL" clId="{79BE1F98-00EA-4B8A-BE0E-23B2CB5DBDCC}" dt="2024-11-24T08:33:52.101" v="8" actId="478"/>
          <ac:spMkLst>
            <pc:docMk/>
            <pc:sldMk cId="3926951789" sldId="261"/>
            <ac:spMk id="4" creationId="{3AE20C48-23A8-C41A-CD4E-5A4006658BC4}"/>
          </ac:spMkLst>
        </pc:spChg>
        <pc:spChg chg="del mod">
          <ac:chgData name="Gaarde, Ingeborg (ESP)" userId="bfc21515-7d54-45e4-afb5-50e04d56cfb4" providerId="ADAL" clId="{79BE1F98-00EA-4B8A-BE0E-23B2CB5DBDCC}" dt="2024-11-24T08:34:16.004" v="14" actId="478"/>
          <ac:spMkLst>
            <pc:docMk/>
            <pc:sldMk cId="3926951789" sldId="261"/>
            <ac:spMk id="6" creationId="{D038023D-BE45-0E67-5A34-9F0F1903E15B}"/>
          </ac:spMkLst>
        </pc:spChg>
        <pc:picChg chg="del">
          <ac:chgData name="Gaarde, Ingeborg (ESP)" userId="bfc21515-7d54-45e4-afb5-50e04d56cfb4" providerId="ADAL" clId="{79BE1F98-00EA-4B8A-BE0E-23B2CB5DBDCC}" dt="2024-11-24T08:33:49.756" v="7" actId="478"/>
          <ac:picMkLst>
            <pc:docMk/>
            <pc:sldMk cId="3926951789" sldId="261"/>
            <ac:picMk id="5" creationId="{4AB0658E-7421-2536-5BB3-F58A1D356CF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633CE-9A6D-451A-B884-A7B7469C8AC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EE1A1-F947-4335-87E8-0215713F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093A8-D6C7-4BE6-996B-7CA34DF870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13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baseline="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093A8-D6C7-4BE6-996B-7CA34DF870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0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093A8-D6C7-4BE6-996B-7CA34DF870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093A8-D6C7-4BE6-996B-7CA34DF870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6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71491-E0FF-6921-F582-38CA0A179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55DCA2-0C55-55B3-0209-8BA5574A00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3C9534-C403-82D2-8C1A-B62348E0E2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B1CC5-435B-5A7B-6F67-9106C69D18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093A8-D6C7-4BE6-996B-7CA34DF870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24 January, 2019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fr-FR"/>
              <a:t>VGGT Steering Committee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934658C-039D-418C-BF65-97332834917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98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0D91-208D-35D7-2A59-9BCA5A72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01305-48E9-F5FE-34B5-83683F955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E7B72-932F-BB1C-5B70-2CB70CB5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F72C-4275-408C-8A12-B26E60B8E74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57AD-31D8-312B-3688-5C7F30BB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55F27-BA6D-75B2-FD4A-74849BE4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1F9D-AF29-4A70-A3D7-D0E4FFCAE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3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D807-F628-480D-8F54-F4F63C7A1B72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85A8-6B41-4122-B0DC-9A6D44F3DC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22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D678-3C41-A743-5C3E-4E74687C7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8DF3F-F2F4-3C5C-3A44-1645722AA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7425F-CA88-D9C2-2B0B-EC9FC5840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BB7A-DCC0-4D08-8485-C6924B2E696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A1587-5EE5-1584-7A86-3E7BE21C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21F8-AAC7-9E04-095E-9FA1A93B0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A341-E316-484A-90D4-9AA75EAEE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3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3806B50-50CB-4098-8CA3-B80B7C9194A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8B89835-2895-4DB7-A5E2-723C0C5DF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6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7" r:id="rId2"/>
    <p:sldLayoutId id="2147483688" r:id="rId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FEDC2-B9A8-8E7E-48FF-8DCD462CB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A2113-9263-5FCA-097C-6DEA6E4DA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AAF9E-3023-FEAB-D197-AFD86D27B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7BB7A-DCC0-4D08-8485-C6924B2E696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C8A8A-CBDB-49D0-AF63-F9CC12FDA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ADBF1-B0E2-B0C8-EF6B-21D6E2631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BEA341-E316-484A-90D4-9AA75EAEE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2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00" r="282" b="149"/>
          <a:stretch/>
        </p:blipFill>
        <p:spPr>
          <a:xfrm>
            <a:off x="9276250" y="865153"/>
            <a:ext cx="2940430" cy="6002633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5882" b="149"/>
          <a:stretch/>
        </p:blipFill>
        <p:spPr>
          <a:xfrm>
            <a:off x="-8964" y="865153"/>
            <a:ext cx="2940430" cy="6002633"/>
          </a:xfrm>
          <a:prstGeom prst="rect">
            <a:avLst/>
          </a:prstGeom>
        </p:spPr>
      </p:pic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708F9D18-C418-4BA3-82A8-30A6BF75D42A}"/>
              </a:ext>
            </a:extLst>
          </p:cNvPr>
          <p:cNvSpPr/>
          <p:nvPr/>
        </p:nvSpPr>
        <p:spPr>
          <a:xfrm>
            <a:off x="1361692" y="1520643"/>
            <a:ext cx="9577064" cy="4464496"/>
          </a:xfrm>
          <a:prstGeom prst="roundRect">
            <a:avLst>
              <a:gd name="adj" fmla="val 1204"/>
            </a:avLst>
          </a:prstGeom>
          <a:solidFill>
            <a:srgbClr val="FFFFFF">
              <a:alpha val="90000"/>
            </a:srgbClr>
          </a:solidFill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CEB33A9D-1D84-411B-AF3E-E57DD6AB5C19}"/>
              </a:ext>
            </a:extLst>
          </p:cNvPr>
          <p:cNvSpPr txBox="1"/>
          <p:nvPr/>
        </p:nvSpPr>
        <p:spPr>
          <a:xfrm>
            <a:off x="2777841" y="2091711"/>
            <a:ext cx="6636318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15000"/>
              </a:spcBef>
            </a:pPr>
            <a:r>
              <a:rPr lang="fr-FR" sz="3600" b="1" dirty="0">
                <a:solidFill>
                  <a:srgbClr val="002060"/>
                </a:solidFill>
                <a:latin typeface="Franklin Gothic Medium" panose="020B0603020102020204" pitchFamily="34" charset="0"/>
                <a:cs typeface="Calibri"/>
              </a:rPr>
              <a:t>Présentation de l’historique des plateformes multi-acteurs sur le foncier en Mauritanie</a:t>
            </a:r>
            <a:endParaRPr lang="fr-FR" sz="3600" b="1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45717399-B21D-473F-9277-52770903EBBE}"/>
              </a:ext>
            </a:extLst>
          </p:cNvPr>
          <p:cNvSpPr txBox="1"/>
          <p:nvPr/>
        </p:nvSpPr>
        <p:spPr>
          <a:xfrm>
            <a:off x="2207568" y="4221088"/>
            <a:ext cx="777686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002060"/>
                </a:solidFill>
              </a:rPr>
              <a:t>Coline Damieux-Verdeau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Spécialiste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gouvernance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foncière</a:t>
            </a:r>
            <a:r>
              <a:rPr lang="en-US" sz="2400" dirty="0">
                <a:solidFill>
                  <a:srgbClr val="002060"/>
                </a:solidFill>
              </a:rPr>
              <a:t>, FAO</a:t>
            </a:r>
          </a:p>
        </p:txBody>
      </p:sp>
      <p:pic>
        <p:nvPicPr>
          <p:cNvPr id="2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4FB310C1-62CF-450D-BAFE-47804ABA2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10" y="180248"/>
            <a:ext cx="2743200" cy="8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93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1445-03C0-07A5-B415-23ED324C4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3" y="499533"/>
            <a:ext cx="10504966" cy="1326092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2060"/>
                </a:solidFill>
              </a:rPr>
              <a:t>Qu’est-ce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qu’une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plateforme</a:t>
            </a:r>
            <a:r>
              <a:rPr lang="en-US" sz="3600" b="1" dirty="0">
                <a:solidFill>
                  <a:srgbClr val="002060"/>
                </a:solidFill>
              </a:rPr>
              <a:t> multi-</a:t>
            </a:r>
            <a:r>
              <a:rPr lang="en-US" sz="3600" b="1" dirty="0" err="1">
                <a:solidFill>
                  <a:srgbClr val="002060"/>
                </a:solidFill>
              </a:rPr>
              <a:t>acteurs</a:t>
            </a:r>
            <a:r>
              <a:rPr lang="en-US" sz="3600" b="1" dirty="0">
                <a:solidFill>
                  <a:srgbClr val="002060"/>
                </a:solidFill>
              </a:rPr>
              <a:t> sur la </a:t>
            </a:r>
            <a:r>
              <a:rPr lang="en-US" sz="3600" b="1" dirty="0" err="1">
                <a:solidFill>
                  <a:srgbClr val="002060"/>
                </a:solidFill>
              </a:rPr>
              <a:t>gouvernance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foncière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C6BA6-6A2C-1CF0-72DD-CDEE2D6FD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1934" cy="4351338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9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Recommandation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 </a:t>
            </a:r>
            <a:r>
              <a:rPr kumimoji="0" lang="fr-FR" sz="19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 Directives volontaires  </a:t>
            </a: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mettre en place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 cadres </a:t>
            </a: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des plateformes multi-acteurs aux niveaux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local, national et regional </a:t>
            </a: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(paragraphe 26.2 des Directives volontaires)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900" dirty="0">
                <a:latin typeface="Calibri  "/>
              </a:rPr>
              <a:t>Plus de 30 </a:t>
            </a:r>
            <a:r>
              <a:rPr lang="en-US" sz="1900" dirty="0" err="1">
                <a:latin typeface="Calibri  "/>
              </a:rPr>
              <a:t>plateformes</a:t>
            </a:r>
            <a:r>
              <a:rPr lang="en-US" sz="1900" dirty="0">
                <a:latin typeface="Calibri  "/>
              </a:rPr>
              <a:t> multi-</a:t>
            </a:r>
            <a:r>
              <a:rPr lang="en-US" sz="1900" dirty="0" err="1">
                <a:latin typeface="Calibri  "/>
              </a:rPr>
              <a:t>acteurs</a:t>
            </a:r>
            <a:r>
              <a:rPr lang="en-US" sz="1900" dirty="0">
                <a:latin typeface="Calibri  "/>
              </a:rPr>
              <a:t> sur le </a:t>
            </a:r>
            <a:r>
              <a:rPr lang="en-US" sz="1900" dirty="0" err="1">
                <a:latin typeface="Calibri  "/>
              </a:rPr>
              <a:t>foncier</a:t>
            </a:r>
            <a:r>
              <a:rPr lang="en-US" sz="1900" dirty="0">
                <a:latin typeface="Calibri  "/>
              </a:rPr>
              <a:t> </a:t>
            </a:r>
            <a:r>
              <a:rPr lang="en-US" sz="1900" dirty="0" err="1">
                <a:latin typeface="Calibri  "/>
              </a:rPr>
              <a:t>soutenues</a:t>
            </a:r>
            <a:r>
              <a:rPr lang="en-US" sz="1900" dirty="0">
                <a:latin typeface="Calibri  "/>
              </a:rPr>
              <a:t> par la FAO dans 14 pays</a:t>
            </a:r>
          </a:p>
          <a:p>
            <a:pPr marL="0" indent="0">
              <a:buNone/>
            </a:pPr>
            <a:endParaRPr lang="en-US" sz="1900" b="1" dirty="0">
              <a:latin typeface="Calibri  "/>
            </a:endParaRPr>
          </a:p>
          <a:p>
            <a:pPr marL="0" indent="0">
              <a:buNone/>
            </a:pPr>
            <a:r>
              <a:rPr lang="en-US" sz="1900" b="1" dirty="0" err="1">
                <a:latin typeface="Calibri  "/>
              </a:rPr>
              <a:t>Objectifs</a:t>
            </a:r>
            <a:r>
              <a:rPr lang="en-US" sz="1900" b="1" dirty="0">
                <a:latin typeface="Calibri  "/>
              </a:rPr>
              <a:t>:</a:t>
            </a:r>
          </a:p>
          <a:p>
            <a:r>
              <a:rPr lang="fr-FR" sz="1900" b="1" dirty="0">
                <a:latin typeface="Calibri  "/>
              </a:rPr>
              <a:t>Coordination</a:t>
            </a:r>
            <a:r>
              <a:rPr lang="fr-FR" sz="1900" dirty="0">
                <a:latin typeface="Calibri  "/>
              </a:rPr>
              <a:t>: encourager une collaboration multi-acteurs et intersectorielle sur les processus liés aux régimes fonciers </a:t>
            </a:r>
          </a:p>
          <a:p>
            <a:r>
              <a:rPr lang="fr-FR" sz="1900" b="1" dirty="0">
                <a:latin typeface="Calibri  "/>
              </a:rPr>
              <a:t>Plaidoyer</a:t>
            </a:r>
            <a:r>
              <a:rPr lang="fr-FR" sz="1900" dirty="0">
                <a:latin typeface="Calibri  "/>
              </a:rPr>
              <a:t>: susciter auprès des pouvoirs publics et d’autres acteurs clés un engagement à améliorer la gouvernance foncière </a:t>
            </a:r>
          </a:p>
          <a:p>
            <a:r>
              <a:rPr lang="fr-FR" sz="1900" b="1" dirty="0">
                <a:latin typeface="Calibri  "/>
              </a:rPr>
              <a:t>Influer sur le programme foncier national</a:t>
            </a:r>
            <a:r>
              <a:rPr lang="fr-FR" sz="1900" dirty="0">
                <a:latin typeface="Calibri  "/>
              </a:rPr>
              <a:t>: favoriser des processus participatifs de réforme des régimes fonciers</a:t>
            </a:r>
            <a:endParaRPr lang="en-US" sz="1900" dirty="0">
              <a:latin typeface="Calibri  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A blue background with black text&#10;&#10;Description automatically generated">
            <a:extLst>
              <a:ext uri="{FF2B5EF4-FFF2-40B4-BE49-F238E27FC236}">
                <a16:creationId xmlns:a16="http://schemas.microsoft.com/office/drawing/2014/main" id="{D2DF5542-4E4E-573D-6E3B-6CCBCF702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134" y="1162579"/>
            <a:ext cx="3722377" cy="555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2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multicolored circles with white text&#10;&#10;Description automatically generated">
            <a:extLst>
              <a:ext uri="{FF2B5EF4-FFF2-40B4-BE49-F238E27FC236}">
                <a16:creationId xmlns:a16="http://schemas.microsoft.com/office/drawing/2014/main" id="{CB5FF478-64D2-3886-423D-C58D6DAC4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162" y="956102"/>
            <a:ext cx="6115365" cy="57043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96546C-5DCB-29F3-08CD-13EA41A9D306}"/>
              </a:ext>
            </a:extLst>
          </p:cNvPr>
          <p:cNvSpPr txBox="1"/>
          <p:nvPr/>
        </p:nvSpPr>
        <p:spPr>
          <a:xfrm>
            <a:off x="659219" y="1362194"/>
            <a:ext cx="64964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R</a:t>
            </a:r>
            <a:r>
              <a:rPr lang="fr-FR" sz="1800" b="1" dirty="0"/>
              <a:t>enforcement des capacités des acteurs </a:t>
            </a:r>
            <a:r>
              <a:rPr lang="fr-FR" sz="1800" dirty="0"/>
              <a:t>afin qu'ils aient les compétences nécessaires pour connaître leurs droits fonciers et pouvoir s'engager dans des dialogues sur le foncier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Participation et inclusion</a:t>
            </a:r>
            <a:r>
              <a:rPr lang="fr-FR" dirty="0"/>
              <a:t>: la force et la légitimité d’une plateforme multi-acteurs résultent de sa diversité, tout le monde doit être représenté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Cadre de responsabilité et de transparence</a:t>
            </a:r>
            <a:r>
              <a:rPr lang="fr-FR" dirty="0"/>
              <a:t>: la plateforme est un espace qui permet un double dialogue des institutions nationales vers les acteurs du foncier et des acteurs du foncier vers les institutions nationales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Appropriation: </a:t>
            </a:r>
            <a:r>
              <a:rPr lang="fr-FR" dirty="0"/>
              <a:t>la plateforme doit être utile et utilisée par tous les acteurs pour parvenir à leur but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Durabilité: </a:t>
            </a:r>
            <a:r>
              <a:rPr lang="fr-FR" dirty="0"/>
              <a:t>la plateforme n’est pas liée à un projet, elle est mû par ses membres et a vocation à durer dans le temps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Pas de procédure universelle</a:t>
            </a:r>
            <a:r>
              <a:rPr lang="fr-FR" dirty="0"/>
              <a:t>: chaque pays et chaque plateforme doit trouver sa propre façon d’assurer son efficacité 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2B38D-3E11-14D2-3A77-E144EFC1F27E}"/>
              </a:ext>
            </a:extLst>
          </p:cNvPr>
          <p:cNvSpPr txBox="1"/>
          <p:nvPr/>
        </p:nvSpPr>
        <p:spPr>
          <a:xfrm>
            <a:off x="754912" y="417493"/>
            <a:ext cx="1077786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Les principes de fonctionnement des plateformes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7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67608" y="332657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B0F0"/>
                </a:solidFill>
              </a:rPr>
              <a:t>III. Lessons learned on the organization and methodological approach</a:t>
            </a:r>
            <a:endParaRPr lang="da-DK">
              <a:solidFill>
                <a:srgbClr val="00B0F0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7608" y="1124745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/>
          </a:p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38865" y="179474"/>
            <a:ext cx="9144000" cy="1053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3500" b="1" dirty="0">
                <a:solidFill>
                  <a:srgbClr val="FFFF99"/>
                </a:solidFill>
              </a:rPr>
              <a:t>Une plateforme multi-acteurs nationale en Mauritanie</a:t>
            </a:r>
            <a:endParaRPr lang="en-US" sz="3500" b="1" cap="all" dirty="0">
              <a:solidFill>
                <a:srgbClr val="FFFF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240" y="1595085"/>
            <a:ext cx="11223250" cy="4075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500"/>
              </a:spcAft>
            </a:pPr>
            <a:endParaRPr lang="fr-FR" sz="2400" dirty="0"/>
          </a:p>
          <a:p>
            <a:pPr marL="742950" lvl="1" indent="-285750" algn="just">
              <a:spcAft>
                <a:spcPts val="500"/>
              </a:spcAft>
              <a:buFont typeface="Arial"/>
              <a:buChar char="•"/>
            </a:pPr>
            <a:r>
              <a:rPr lang="fr-FR" sz="2400" dirty="0"/>
              <a:t>La Plateforme </a:t>
            </a:r>
            <a:r>
              <a:rPr lang="fr-FR" sz="2400" b="1" dirty="0"/>
              <a:t>multi-acteurs</a:t>
            </a:r>
            <a:r>
              <a:rPr lang="fr-FR" sz="2400" dirty="0"/>
              <a:t> nationale a été mise en place </a:t>
            </a:r>
            <a:r>
              <a:rPr lang="fr-FR" sz="2400" b="1" dirty="0"/>
              <a:t>en 2017 sous la Présidence du Ministère de l’Economie et des Finances </a:t>
            </a:r>
          </a:p>
          <a:p>
            <a:pPr marL="742950" lvl="1" indent="-285750" algn="just">
              <a:spcAft>
                <a:spcPts val="500"/>
              </a:spcAft>
              <a:buFont typeface="Arial"/>
              <a:buChar char="•"/>
            </a:pPr>
            <a:r>
              <a:rPr lang="fr-FR" sz="2400" dirty="0"/>
              <a:t>Objectif: influencer la réforme foncière nationale et </a:t>
            </a:r>
            <a:r>
              <a:rPr lang="fr-FR" sz="2400" b="1" dirty="0"/>
              <a:t>favoriser des processus d'élaboration des politiques plus inclusifs.</a:t>
            </a:r>
          </a:p>
          <a:p>
            <a:pPr marL="742950" lvl="1" indent="-285750" algn="just">
              <a:spcAft>
                <a:spcPts val="500"/>
              </a:spcAft>
              <a:buFont typeface="Arial"/>
              <a:buChar char="•"/>
            </a:pPr>
            <a:r>
              <a:rPr lang="fr-FR" sz="2400" dirty="0"/>
              <a:t>En 2017 adoption d’une feuille de route sur le foncier basée sur la transparence, l’inclusivité et la participation </a:t>
            </a:r>
          </a:p>
          <a:p>
            <a:pPr marL="742950" lvl="1" indent="-285750" algn="just">
              <a:spcAft>
                <a:spcPts val="500"/>
              </a:spcAft>
              <a:buFont typeface="Arial"/>
              <a:buChar char="•"/>
            </a:pPr>
            <a:r>
              <a:rPr lang="fr-FR" sz="2400" dirty="0"/>
              <a:t>En 2023 </a:t>
            </a:r>
            <a:r>
              <a:rPr lang="fr-FR" sz="2400" b="1" dirty="0"/>
              <a:t>redynamisation de la plateforme, </a:t>
            </a:r>
            <a:r>
              <a:rPr lang="fr-FR" sz="2400" dirty="0"/>
              <a:t>avec l’adoption d’une nouvelle feuille de route élaborée lors de l’atelier de la plateforme-multi acteurs en Octobre 2023</a:t>
            </a:r>
          </a:p>
          <a:p>
            <a:pPr marL="742950" lvl="1" indent="-285750" algn="just">
              <a:spcAft>
                <a:spcPts val="500"/>
              </a:spcAft>
              <a:buFont typeface="Arial"/>
              <a:buChar char="•"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93633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7548-F2B6-F98D-CA0F-6B1208F9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04218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Les </a:t>
            </a:r>
            <a:r>
              <a:rPr lang="en-US" sz="4000" b="1" dirty="0" err="1">
                <a:solidFill>
                  <a:srgbClr val="002060"/>
                </a:solidFill>
              </a:rPr>
              <a:t>derniers</a:t>
            </a:r>
            <a:r>
              <a:rPr lang="en-US" sz="4000" b="1" dirty="0">
                <a:solidFill>
                  <a:srgbClr val="002060"/>
                </a:solidFill>
              </a:rPr>
              <a:t> ateliers de la </a:t>
            </a:r>
            <a:r>
              <a:rPr lang="en-US" sz="4000" b="1" dirty="0" err="1">
                <a:solidFill>
                  <a:srgbClr val="002060"/>
                </a:solidFill>
              </a:rPr>
              <a:t>plateforme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nationale</a:t>
            </a:r>
            <a:r>
              <a:rPr lang="en-US" sz="4000" b="1" dirty="0">
                <a:solidFill>
                  <a:srgbClr val="002060"/>
                </a:solidFill>
              </a:rPr>
              <a:t> 2023 -2024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56ABAA-6CCF-76F2-EFD4-9344DEB657BA}"/>
              </a:ext>
            </a:extLst>
          </p:cNvPr>
          <p:cNvSpPr/>
          <p:nvPr/>
        </p:nvSpPr>
        <p:spPr>
          <a:xfrm>
            <a:off x="570615" y="2269163"/>
            <a:ext cx="3147237" cy="265282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Atelier </a:t>
            </a:r>
            <a:r>
              <a:rPr lang="en-US" b="1" dirty="0" err="1"/>
              <a:t>Octobre</a:t>
            </a:r>
            <a:r>
              <a:rPr lang="en-US" b="1" dirty="0"/>
              <a:t> 2023</a:t>
            </a:r>
          </a:p>
          <a:p>
            <a:pPr algn="ctr"/>
            <a:r>
              <a:rPr lang="en-US" dirty="0"/>
              <a:t>Validation de la nouvelle </a:t>
            </a:r>
            <a:r>
              <a:rPr lang="en-US" dirty="0" err="1"/>
              <a:t>feuille</a:t>
            </a:r>
            <a:r>
              <a:rPr lang="en-US" dirty="0"/>
              <a:t> de route de la </a:t>
            </a:r>
            <a:r>
              <a:rPr lang="en-US" dirty="0" err="1"/>
              <a:t>plateforme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DA45E0-3151-AE64-79D4-F14D413705D8}"/>
              </a:ext>
            </a:extLst>
          </p:cNvPr>
          <p:cNvSpPr/>
          <p:nvPr/>
        </p:nvSpPr>
        <p:spPr>
          <a:xfrm>
            <a:off x="4401882" y="3524693"/>
            <a:ext cx="2736108" cy="265282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Atelier Avril 2024</a:t>
            </a:r>
          </a:p>
          <a:p>
            <a:pPr algn="ctr"/>
            <a:r>
              <a:rPr lang="en-US" dirty="0"/>
              <a:t>Inclusion Femmes &amp; </a:t>
            </a:r>
            <a:r>
              <a:rPr lang="en-US" dirty="0" err="1"/>
              <a:t>jeunes</a:t>
            </a:r>
            <a:endParaRPr lang="en-US" dirty="0"/>
          </a:p>
          <a:p>
            <a:pPr algn="ctr"/>
            <a:r>
              <a:rPr lang="en-US" dirty="0"/>
              <a:t>Validation du plan </a:t>
            </a:r>
            <a:r>
              <a:rPr lang="en-US" dirty="0" err="1"/>
              <a:t>d’action</a:t>
            </a:r>
            <a:r>
              <a:rPr lang="en-US" dirty="0"/>
              <a:t> de la </a:t>
            </a:r>
            <a:r>
              <a:rPr lang="en-US" dirty="0" err="1"/>
              <a:t>plateforme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8D42ADA-F9AE-E1A4-BBE2-3A8CBCF45B75}"/>
              </a:ext>
            </a:extLst>
          </p:cNvPr>
          <p:cNvSpPr/>
          <p:nvPr/>
        </p:nvSpPr>
        <p:spPr>
          <a:xfrm>
            <a:off x="8208335" y="1874873"/>
            <a:ext cx="3501657" cy="344140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Atelier Novembre 2024</a:t>
            </a:r>
          </a:p>
          <a:p>
            <a:pPr algn="ctr"/>
            <a:r>
              <a:rPr lang="en-US" dirty="0" err="1"/>
              <a:t>Pastoralisme</a:t>
            </a:r>
            <a:endParaRPr lang="en-US" dirty="0"/>
          </a:p>
          <a:p>
            <a:pPr algn="ctr"/>
            <a:r>
              <a:rPr lang="en-US" dirty="0"/>
              <a:t>*Travail sur </a:t>
            </a:r>
            <a:r>
              <a:rPr lang="en-US" dirty="0" err="1"/>
              <a:t>l’outil</a:t>
            </a:r>
            <a:r>
              <a:rPr lang="en-US" dirty="0"/>
              <a:t> legal</a:t>
            </a:r>
          </a:p>
          <a:p>
            <a:pPr algn="ctr"/>
            <a:r>
              <a:rPr lang="en-US" dirty="0"/>
              <a:t>*Definition des </a:t>
            </a:r>
            <a:r>
              <a:rPr lang="en-US" dirty="0" err="1"/>
              <a:t>activités</a:t>
            </a:r>
            <a:r>
              <a:rPr lang="en-US" dirty="0"/>
              <a:t> locales pour </a:t>
            </a:r>
            <a:r>
              <a:rPr lang="en-US" dirty="0" err="1"/>
              <a:t>l’année</a:t>
            </a:r>
            <a:r>
              <a:rPr lang="en-US" dirty="0"/>
              <a:t> 2025</a:t>
            </a:r>
          </a:p>
          <a:p>
            <a:pPr algn="ctr"/>
            <a:r>
              <a:rPr lang="en-US" dirty="0"/>
              <a:t>*Validation des </a:t>
            </a:r>
            <a:r>
              <a:rPr lang="en-US" dirty="0" err="1"/>
              <a:t>prochaines</a:t>
            </a:r>
            <a:r>
              <a:rPr lang="en-US" dirty="0"/>
              <a:t> </a:t>
            </a:r>
            <a:r>
              <a:rPr lang="en-US" dirty="0" err="1"/>
              <a:t>etapes</a:t>
            </a:r>
            <a:r>
              <a:rPr lang="en-US" dirty="0"/>
              <a:t> de la </a:t>
            </a:r>
            <a:r>
              <a:rPr lang="en-US" dirty="0" err="1"/>
              <a:t>plateforme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533371-7EC6-2B87-7711-2BC4C3D22017}"/>
              </a:ext>
            </a:extLst>
          </p:cNvPr>
          <p:cNvSpPr/>
          <p:nvPr/>
        </p:nvSpPr>
        <p:spPr>
          <a:xfrm>
            <a:off x="3214572" y="4826292"/>
            <a:ext cx="754912" cy="5784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20B0745-8A7C-4627-6551-59003FC3A7E2}"/>
              </a:ext>
            </a:extLst>
          </p:cNvPr>
          <p:cNvSpPr/>
          <p:nvPr/>
        </p:nvSpPr>
        <p:spPr>
          <a:xfrm>
            <a:off x="7570388" y="4483003"/>
            <a:ext cx="754912" cy="5784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3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7608" y="1124745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/>
          </a:p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38865" y="179474"/>
            <a:ext cx="10043467" cy="12574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800" b="1" dirty="0">
                <a:solidFill>
                  <a:srgbClr val="FFFF00"/>
                </a:solidFill>
              </a:rPr>
              <a:t>Des </a:t>
            </a:r>
            <a:r>
              <a:rPr lang="en-US" sz="3800" b="1" dirty="0" err="1">
                <a:solidFill>
                  <a:srgbClr val="FFFF00"/>
                </a:solidFill>
              </a:rPr>
              <a:t>plateformes</a:t>
            </a:r>
            <a:r>
              <a:rPr lang="en-US" sz="3800" b="1" dirty="0">
                <a:solidFill>
                  <a:srgbClr val="FFFF00"/>
                </a:solidFill>
              </a:rPr>
              <a:t> multi-</a:t>
            </a:r>
            <a:r>
              <a:rPr lang="en-US" sz="3800" b="1" dirty="0" err="1">
                <a:solidFill>
                  <a:srgbClr val="FFFF00"/>
                </a:solidFill>
              </a:rPr>
              <a:t>acteurs</a:t>
            </a:r>
            <a:r>
              <a:rPr lang="en-US" sz="3800" b="1" dirty="0">
                <a:solidFill>
                  <a:srgbClr val="FFFF00"/>
                </a:solidFill>
              </a:rPr>
              <a:t> locales à </a:t>
            </a:r>
            <a:r>
              <a:rPr lang="en-US" sz="3800" b="1" dirty="0" err="1">
                <a:solidFill>
                  <a:srgbClr val="FFFF00"/>
                </a:solidFill>
              </a:rPr>
              <a:t>Boghé</a:t>
            </a:r>
            <a:r>
              <a:rPr lang="en-US" sz="3800" b="1" dirty="0">
                <a:solidFill>
                  <a:srgbClr val="FFFF00"/>
                </a:solidFill>
              </a:rPr>
              <a:t> et </a:t>
            </a:r>
            <a:r>
              <a:rPr lang="en-US" sz="3800" b="1" dirty="0" err="1">
                <a:solidFill>
                  <a:srgbClr val="FFFF00"/>
                </a:solidFill>
              </a:rPr>
              <a:t>Kaédi</a:t>
            </a:r>
            <a:r>
              <a:rPr lang="en-US" sz="3800" b="1" dirty="0">
                <a:solidFill>
                  <a:srgbClr val="FFFF00"/>
                </a:solidFill>
              </a:rPr>
              <a:t> </a:t>
            </a:r>
            <a:endParaRPr lang="en-US" sz="3800" b="1" cap="all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E9056-FBD3-C736-1558-8C9D11CA28DC}"/>
              </a:ext>
            </a:extLst>
          </p:cNvPr>
          <p:cNvSpPr txBox="1"/>
          <p:nvPr/>
        </p:nvSpPr>
        <p:spPr>
          <a:xfrm>
            <a:off x="637953" y="1436914"/>
            <a:ext cx="11081994" cy="505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fr-FR" sz="25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En 2017, des </a:t>
            </a:r>
            <a:r>
              <a:rPr lang="fr-FR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plateformes multi-acteurs locales ont été mises en place à </a:t>
            </a:r>
            <a:r>
              <a:rPr lang="fr-FR" sz="2000" b="1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Boghé</a:t>
            </a:r>
            <a:r>
              <a:rPr lang="fr-FR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et à Kaédi</a:t>
            </a:r>
            <a:r>
              <a:rPr lang="fr-FR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, elles ont mis l’accent sur le rôle des femmes et jeunes dans la gestion des ressources naturelles</a:t>
            </a:r>
            <a:endParaRPr lang="en-US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Les femmes et les jeunes sont </a:t>
            </a:r>
            <a:r>
              <a:rPr lang="fr-FR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plus consultés et impliqués </a:t>
            </a:r>
            <a:r>
              <a:rPr lang="fr-FR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dans les décisions au niveau 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communautaire.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travail d’accompagnement et de plaidoyer a permis de décrocher </a:t>
            </a:r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autorisations d’exploitations des terres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signées par les gouverneurs de ces régions (</a:t>
            </a:r>
            <a:r>
              <a:rPr lang="fr-F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Hakems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 la communauté de Dar El Avia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une centaine de femmes ont pu exploiter et gérer leurs parcelles de manière indépendante, ce qui n'était pas le cas auparavant.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ouvement citoyen des acteurs communautaires 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réclamer leurs droits via différentes manifestations, ce qui a permis d’éviter l’accaparement de terres de Dar El Barka.</a:t>
            </a: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En 2025, </a:t>
            </a:r>
            <a:r>
              <a:rPr lang="en-US" sz="2000" b="1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redynamisation</a:t>
            </a:r>
            <a:r>
              <a:rPr lang="en-US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en-US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ces</a:t>
            </a: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deux </a:t>
            </a:r>
            <a:r>
              <a:rPr lang="en-US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plateformes</a:t>
            </a: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locales, </a:t>
            </a:r>
            <a:r>
              <a:rPr lang="en-US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collaboration avec la </a:t>
            </a:r>
            <a:r>
              <a:rPr lang="en-US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plateforme</a:t>
            </a: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nationale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8727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D3DDC-3F19-197F-D016-E045EB50E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0815AB0-0B76-4187-571C-0BDB628BBA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00" r="282" b="149"/>
          <a:stretch/>
        </p:blipFill>
        <p:spPr>
          <a:xfrm>
            <a:off x="9276250" y="865153"/>
            <a:ext cx="2940430" cy="6002633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539356B7-42EC-1EFF-508E-5813FC1D0A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5882" b="149"/>
          <a:stretch/>
        </p:blipFill>
        <p:spPr>
          <a:xfrm>
            <a:off x="-8964" y="865153"/>
            <a:ext cx="2940430" cy="6002633"/>
          </a:xfrm>
          <a:prstGeom prst="rect">
            <a:avLst/>
          </a:prstGeom>
        </p:spPr>
      </p:pic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D3E83E2F-33CC-2DCF-D615-044671A1D06A}"/>
              </a:ext>
            </a:extLst>
          </p:cNvPr>
          <p:cNvSpPr/>
          <p:nvPr/>
        </p:nvSpPr>
        <p:spPr>
          <a:xfrm>
            <a:off x="1361692" y="1520643"/>
            <a:ext cx="9577064" cy="4464496"/>
          </a:xfrm>
          <a:prstGeom prst="roundRect">
            <a:avLst>
              <a:gd name="adj" fmla="val 1204"/>
            </a:avLst>
          </a:prstGeom>
          <a:solidFill>
            <a:srgbClr val="FFFFFF">
              <a:alpha val="90000"/>
            </a:srgbClr>
          </a:solidFill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C65716CC-C80F-6455-F856-EBE651F90A74}"/>
              </a:ext>
            </a:extLst>
          </p:cNvPr>
          <p:cNvSpPr txBox="1"/>
          <p:nvPr/>
        </p:nvSpPr>
        <p:spPr>
          <a:xfrm>
            <a:off x="2777841" y="2091711"/>
            <a:ext cx="663631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15000"/>
              </a:spcBef>
            </a:pPr>
            <a:r>
              <a:rPr lang="fr-FR" sz="4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Merci de votre attention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A26D7AE5-0364-048D-0C80-702E61D73784}"/>
              </a:ext>
            </a:extLst>
          </p:cNvPr>
          <p:cNvSpPr txBox="1"/>
          <p:nvPr/>
        </p:nvSpPr>
        <p:spPr>
          <a:xfrm>
            <a:off x="2207568" y="4221088"/>
            <a:ext cx="777686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002060"/>
                </a:solidFill>
              </a:rPr>
              <a:t>Coline Damieux-Verdeau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Spécialiste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gouvernance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foncière</a:t>
            </a:r>
            <a:r>
              <a:rPr lang="en-US" sz="2400" dirty="0">
                <a:solidFill>
                  <a:srgbClr val="002060"/>
                </a:solidFill>
              </a:rPr>
              <a:t>, FAO</a:t>
            </a:r>
          </a:p>
        </p:txBody>
      </p:sp>
      <p:pic>
        <p:nvPicPr>
          <p:cNvPr id="2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286628A-D70E-6805-3203-132BF1611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10" y="180248"/>
            <a:ext cx="2743200" cy="8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5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6E8DD9C-EFBE-BF6C-2E33-8B7E90C2956A}"/>
              </a:ext>
            </a:extLst>
          </p:cNvPr>
          <p:cNvSpPr/>
          <p:nvPr/>
        </p:nvSpPr>
        <p:spPr>
          <a:xfrm>
            <a:off x="3397455" y="1136630"/>
            <a:ext cx="3226232" cy="1401857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Plateforme</a:t>
            </a:r>
            <a:r>
              <a:rPr lang="en-US" dirty="0"/>
              <a:t> multi-</a:t>
            </a:r>
            <a:r>
              <a:rPr lang="en-US" dirty="0" err="1"/>
              <a:t>acteurs</a:t>
            </a:r>
            <a:r>
              <a:rPr lang="en-US" dirty="0"/>
              <a:t> </a:t>
            </a:r>
            <a:r>
              <a:rPr lang="en-US" dirty="0" err="1"/>
              <a:t>nationale</a:t>
            </a:r>
            <a:r>
              <a:rPr lang="en-US" dirty="0"/>
              <a:t> 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2B90F04-A705-E91B-F03A-6FA0D35136A0}"/>
              </a:ext>
            </a:extLst>
          </p:cNvPr>
          <p:cNvSpPr/>
          <p:nvPr/>
        </p:nvSpPr>
        <p:spPr>
          <a:xfrm>
            <a:off x="2977262" y="3220224"/>
            <a:ext cx="1667249" cy="156927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Plateforme</a:t>
            </a:r>
            <a:r>
              <a:rPr lang="en-US" sz="1600" dirty="0"/>
              <a:t> locale de </a:t>
            </a:r>
            <a:r>
              <a:rPr lang="en-US" sz="1600" dirty="0" err="1"/>
              <a:t>Boghé</a:t>
            </a:r>
            <a:r>
              <a:rPr lang="en-US" sz="1600" dirty="0"/>
              <a:t>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EC27AC9-E3D3-CF40-A468-D09840F79C37}"/>
              </a:ext>
            </a:extLst>
          </p:cNvPr>
          <p:cNvSpPr/>
          <p:nvPr/>
        </p:nvSpPr>
        <p:spPr>
          <a:xfrm>
            <a:off x="5021473" y="3202620"/>
            <a:ext cx="1782448" cy="160448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Plateforme</a:t>
            </a:r>
            <a:r>
              <a:rPr lang="en-US" sz="1600" dirty="0"/>
              <a:t> locale de </a:t>
            </a:r>
            <a:r>
              <a:rPr lang="en-US" sz="1600" dirty="0" err="1"/>
              <a:t>Kaédi</a:t>
            </a:r>
            <a:endParaRPr lang="en-US" sz="1600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5CB87002-71D5-C6E6-4DBB-B67D9D25016B}"/>
              </a:ext>
            </a:extLst>
          </p:cNvPr>
          <p:cNvSpPr/>
          <p:nvPr/>
        </p:nvSpPr>
        <p:spPr>
          <a:xfrm>
            <a:off x="5188096" y="2731319"/>
            <a:ext cx="327695" cy="294741"/>
          </a:xfrm>
          <a:prstGeom prst="downArrow">
            <a:avLst>
              <a:gd name="adj1" fmla="val 50000"/>
              <a:gd name="adj2" fmla="val 62956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43D3C2A-A59E-E479-D0E3-F6CE6E5E4C42}"/>
              </a:ext>
            </a:extLst>
          </p:cNvPr>
          <p:cNvSpPr/>
          <p:nvPr/>
        </p:nvSpPr>
        <p:spPr>
          <a:xfrm rot="10800000">
            <a:off x="4429001" y="2688744"/>
            <a:ext cx="327694" cy="294740"/>
          </a:xfrm>
          <a:prstGeom prst="downArrow">
            <a:avLst>
              <a:gd name="adj1" fmla="val 50000"/>
              <a:gd name="adj2" fmla="val 49106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6444C8-9919-A498-2E3B-6379B5D01EA2}"/>
              </a:ext>
            </a:extLst>
          </p:cNvPr>
          <p:cNvSpPr/>
          <p:nvPr/>
        </p:nvSpPr>
        <p:spPr>
          <a:xfrm>
            <a:off x="6040999" y="1973443"/>
            <a:ext cx="1929411" cy="10789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Comite</a:t>
            </a:r>
            <a:r>
              <a:rPr lang="en-US" dirty="0"/>
              <a:t> de </a:t>
            </a:r>
            <a:r>
              <a:rPr lang="en-US" dirty="0" err="1"/>
              <a:t>suivi</a:t>
            </a:r>
            <a:r>
              <a:rPr lang="en-US" dirty="0"/>
              <a:t> de la </a:t>
            </a:r>
            <a:r>
              <a:rPr lang="en-US" dirty="0" err="1"/>
              <a:t>plateforme</a:t>
            </a:r>
            <a:endParaRPr lang="en-US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8EFD752-5257-F61B-E0F4-F7419DF85AD1}"/>
              </a:ext>
            </a:extLst>
          </p:cNvPr>
          <p:cNvSpPr/>
          <p:nvPr/>
        </p:nvSpPr>
        <p:spPr>
          <a:xfrm rot="12602514">
            <a:off x="2965666" y="5208484"/>
            <a:ext cx="571891" cy="663471"/>
          </a:xfrm>
          <a:prstGeom prst="downArrow">
            <a:avLst>
              <a:gd name="adj1" fmla="val 50000"/>
              <a:gd name="adj2" fmla="val 49106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81EE4F-C1B4-EA38-5F1D-C7C3B67E4001}"/>
              </a:ext>
            </a:extLst>
          </p:cNvPr>
          <p:cNvSpPr txBox="1"/>
          <p:nvPr/>
        </p:nvSpPr>
        <p:spPr>
          <a:xfrm>
            <a:off x="587962" y="3202620"/>
            <a:ext cx="2250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Ateliers </a:t>
            </a:r>
            <a:r>
              <a:rPr lang="en-US" dirty="0" err="1"/>
              <a:t>thematiques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832D6-915D-9073-B83E-340507FA4C6E}"/>
              </a:ext>
            </a:extLst>
          </p:cNvPr>
          <p:cNvSpPr txBox="1"/>
          <p:nvPr/>
        </p:nvSpPr>
        <p:spPr>
          <a:xfrm>
            <a:off x="8704002" y="4781434"/>
            <a:ext cx="3095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niveaux</a:t>
            </a:r>
            <a:r>
              <a:rPr lang="en-US" dirty="0"/>
              <a:t> de dialogue:</a:t>
            </a:r>
          </a:p>
          <a:p>
            <a:pPr marL="285750" indent="-285750">
              <a:buFontTx/>
              <a:buChar char="-"/>
            </a:pPr>
            <a:r>
              <a:rPr lang="en-US" dirty="0"/>
              <a:t>Au sein de la </a:t>
            </a:r>
            <a:r>
              <a:rPr lang="en-US" dirty="0" err="1"/>
              <a:t>plateforme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Entre les </a:t>
            </a:r>
            <a:r>
              <a:rPr lang="en-US" dirty="0" err="1"/>
              <a:t>plateformes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AABDF65-2128-E199-AABF-3AA1AEF603A9}"/>
              </a:ext>
            </a:extLst>
          </p:cNvPr>
          <p:cNvSpPr/>
          <p:nvPr/>
        </p:nvSpPr>
        <p:spPr>
          <a:xfrm>
            <a:off x="2050732" y="1790415"/>
            <a:ext cx="1853061" cy="10967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Secretariat technique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0032C9C-954B-03B8-8903-BC55BAD19DE7}"/>
              </a:ext>
            </a:extLst>
          </p:cNvPr>
          <p:cNvSpPr/>
          <p:nvPr/>
        </p:nvSpPr>
        <p:spPr>
          <a:xfrm>
            <a:off x="1848918" y="5030945"/>
            <a:ext cx="1733845" cy="9816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Hodh</a:t>
            </a:r>
            <a:r>
              <a:rPr lang="en-US" dirty="0">
                <a:solidFill>
                  <a:schemeClr val="tx1"/>
                </a:solidFill>
              </a:rPr>
              <a:t> El </a:t>
            </a:r>
            <a:r>
              <a:rPr lang="en-US" dirty="0" err="1">
                <a:solidFill>
                  <a:schemeClr val="tx1"/>
                </a:solidFill>
              </a:rPr>
              <a:t>Garbi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BE427FD-87A2-49BC-08EF-AFF874916C67}"/>
              </a:ext>
            </a:extLst>
          </p:cNvPr>
          <p:cNvSpPr/>
          <p:nvPr/>
        </p:nvSpPr>
        <p:spPr>
          <a:xfrm>
            <a:off x="6234168" y="4988882"/>
            <a:ext cx="1733845" cy="9816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CRT </a:t>
            </a:r>
            <a:r>
              <a:rPr lang="en-US" dirty="0" err="1">
                <a:solidFill>
                  <a:schemeClr val="tx1"/>
                </a:solidFill>
              </a:rPr>
              <a:t>Assaba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AD5392E-C829-B6FD-4889-3EF473462884}"/>
              </a:ext>
            </a:extLst>
          </p:cNvPr>
          <p:cNvSpPr/>
          <p:nvPr/>
        </p:nvSpPr>
        <p:spPr>
          <a:xfrm>
            <a:off x="3929663" y="5037220"/>
            <a:ext cx="1733845" cy="9816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CRT </a:t>
            </a:r>
            <a:r>
              <a:rPr lang="en-US" dirty="0" err="1">
                <a:solidFill>
                  <a:schemeClr val="tx1"/>
                </a:solidFill>
              </a:rPr>
              <a:t>Hodh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Charbi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D82E399-752C-1ECE-F7E6-C4F3A8B45066}"/>
              </a:ext>
            </a:extLst>
          </p:cNvPr>
          <p:cNvSpPr/>
          <p:nvPr/>
        </p:nvSpPr>
        <p:spPr>
          <a:xfrm>
            <a:off x="1573422" y="233158"/>
            <a:ext cx="8678551" cy="8520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MINISTERES D’ECONOMIE ET FINANCE + COMITE FONCIER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218C10-450F-F8CB-55B4-EB483D9F1C0E}"/>
              </a:ext>
            </a:extLst>
          </p:cNvPr>
          <p:cNvSpPr txBox="1"/>
          <p:nvPr/>
        </p:nvSpPr>
        <p:spPr>
          <a:xfrm>
            <a:off x="1096398" y="6145863"/>
            <a:ext cx="4521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CRT = </a:t>
            </a:r>
            <a:r>
              <a:rPr lang="en-US" dirty="0" err="1">
                <a:solidFill>
                  <a:schemeClr val="tx1"/>
                </a:solidFill>
              </a:rPr>
              <a:t>Comité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régional</a:t>
            </a:r>
            <a:r>
              <a:rPr lang="en-US" dirty="0">
                <a:solidFill>
                  <a:schemeClr val="tx1"/>
                </a:solidFill>
              </a:rPr>
              <a:t> de transhumance</a:t>
            </a:r>
            <a:endParaRPr lang="en-US" dirty="0"/>
          </a:p>
        </p:txBody>
      </p:sp>
      <p:sp>
        <p:nvSpPr>
          <p:cNvPr id="13" name="Arrow: Curved Right 12">
            <a:extLst>
              <a:ext uri="{FF2B5EF4-FFF2-40B4-BE49-F238E27FC236}">
                <a16:creationId xmlns:a16="http://schemas.microsoft.com/office/drawing/2014/main" id="{DD17045F-E710-68B1-8B54-4B89859F9821}"/>
              </a:ext>
            </a:extLst>
          </p:cNvPr>
          <p:cNvSpPr/>
          <p:nvPr/>
        </p:nvSpPr>
        <p:spPr>
          <a:xfrm rot="10957232">
            <a:off x="7530774" y="858806"/>
            <a:ext cx="1052455" cy="1062185"/>
          </a:xfrm>
          <a:prstGeom prst="curved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Curved Right 14">
            <a:extLst>
              <a:ext uri="{FF2B5EF4-FFF2-40B4-BE49-F238E27FC236}">
                <a16:creationId xmlns:a16="http://schemas.microsoft.com/office/drawing/2014/main" id="{DE0FAC51-5D05-1BFF-396C-6979AF6906AE}"/>
              </a:ext>
            </a:extLst>
          </p:cNvPr>
          <p:cNvSpPr/>
          <p:nvPr/>
        </p:nvSpPr>
        <p:spPr>
          <a:xfrm rot="346721">
            <a:off x="1156377" y="720614"/>
            <a:ext cx="1052455" cy="1062185"/>
          </a:xfrm>
          <a:prstGeom prst="curved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797C5A-B4F5-AC8F-9AD7-66F68AA5DB56}"/>
              </a:ext>
            </a:extLst>
          </p:cNvPr>
          <p:cNvSpPr txBox="1"/>
          <p:nvPr/>
        </p:nvSpPr>
        <p:spPr>
          <a:xfrm>
            <a:off x="8853765" y="1237393"/>
            <a:ext cx="1414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Influence le processus de </a:t>
            </a:r>
            <a:r>
              <a:rPr lang="en-US" dirty="0" err="1"/>
              <a:t>réforme</a:t>
            </a:r>
            <a:r>
              <a:rPr lang="en-US" dirty="0"/>
              <a:t> </a:t>
            </a:r>
            <a:r>
              <a:rPr lang="en-US" dirty="0" err="1"/>
              <a:t>foncière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CFF674-2F5F-719B-B260-C21703803690}"/>
              </a:ext>
            </a:extLst>
          </p:cNvPr>
          <p:cNvSpPr txBox="1"/>
          <p:nvPr/>
        </p:nvSpPr>
        <p:spPr>
          <a:xfrm>
            <a:off x="139725" y="1548597"/>
            <a:ext cx="158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Informe les </a:t>
            </a:r>
            <a:r>
              <a:rPr lang="en-US" dirty="0" err="1"/>
              <a:t>acteurs</a:t>
            </a:r>
            <a:r>
              <a:rPr lang="en-US" dirty="0"/>
              <a:t> des </a:t>
            </a:r>
            <a:r>
              <a:rPr lang="en-US" dirty="0" err="1"/>
              <a:t>avancées</a:t>
            </a:r>
            <a:r>
              <a:rPr lang="en-US" dirty="0"/>
              <a:t> de la </a:t>
            </a:r>
            <a:r>
              <a:rPr lang="en-US" dirty="0" err="1"/>
              <a:t>réforme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8839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3028</TotalTime>
  <Words>678</Words>
  <Application>Microsoft Office PowerPoint</Application>
  <PresentationFormat>Widescreen</PresentationFormat>
  <Paragraphs>71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 </vt:lpstr>
      <vt:lpstr>Calibri Light</vt:lpstr>
      <vt:lpstr>Franklin Gothic Medium</vt:lpstr>
      <vt:lpstr>Wingdings</vt:lpstr>
      <vt:lpstr>Metropolitan</vt:lpstr>
      <vt:lpstr>Office Theme</vt:lpstr>
      <vt:lpstr>PowerPoint Presentation</vt:lpstr>
      <vt:lpstr>Qu’est-ce qu’une plateforme multi-acteurs sur la gouvernance foncière</vt:lpstr>
      <vt:lpstr>PowerPoint Presentation</vt:lpstr>
      <vt:lpstr>PowerPoint Presentation</vt:lpstr>
      <vt:lpstr>Les derniers ateliers de la plateforme nationale 2023 -2024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DamieuxVerdeau, Coline (ESP)</dc:creator>
  <cp:lastModifiedBy>DamieuxVerdeau, Coline (ESP)</cp:lastModifiedBy>
  <cp:revision>7</cp:revision>
  <dcterms:created xsi:type="dcterms:W3CDTF">2024-11-19T21:50:13Z</dcterms:created>
  <dcterms:modified xsi:type="dcterms:W3CDTF">2024-11-26T08:39:28Z</dcterms:modified>
</cp:coreProperties>
</file>